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61" r:id="rId4"/>
    <p:sldId id="264" r:id="rId5"/>
    <p:sldId id="268" r:id="rId6"/>
    <p:sldId id="265" r:id="rId7"/>
    <p:sldId id="266" r:id="rId8"/>
    <p:sldId id="269" r:id="rId9"/>
    <p:sldId id="257" r:id="rId10"/>
    <p:sldId id="258" r:id="rId11"/>
    <p:sldId id="259" r:id="rId12"/>
    <p:sldId id="271" r:id="rId13"/>
    <p:sldId id="272" r:id="rId14"/>
    <p:sldId id="273" r:id="rId15"/>
    <p:sldId id="274" r:id="rId16"/>
    <p:sldId id="276" r:id="rId17"/>
    <p:sldId id="278" r:id="rId18"/>
    <p:sldId id="279" r:id="rId19"/>
    <p:sldId id="277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66"/>
  </p:normalViewPr>
  <p:slideViewPr>
    <p:cSldViewPr snapToGrid="0" snapToObjects="1">
      <p:cViewPr varScale="1">
        <p:scale>
          <a:sx n="102" d="100"/>
          <a:sy n="102" d="100"/>
        </p:scale>
        <p:origin x="20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0517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0726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6332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30636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99498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6727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937248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63797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6968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6301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36108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55B63-6F28-1447-91DD-F8EE69CB831F}" type="datetimeFigureOut">
              <a:rPr kumimoji="1" lang="zh-CN" altLang="en-US" smtClean="0"/>
              <a:t>2019/2/10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5A979A-C2F9-CD46-A0ED-FF9553F0138E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21027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白蛇：缘起</a:t>
            </a:r>
            <a:r>
              <a:rPr kumimoji="1" lang="en-US" altLang="zh-CN" dirty="0" smtClean="0"/>
              <a:t>》</a:t>
            </a:r>
            <a:r>
              <a:rPr kumimoji="1" lang="zh-CN" altLang="en-US" dirty="0" smtClean="0"/>
              <a:t>增长分析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9601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二、</a:t>
            </a:r>
            <a:r>
              <a:rPr kumimoji="1" lang="zh-CN" altLang="en-US" dirty="0">
                <a:solidFill>
                  <a:srgbClr val="FF0000"/>
                </a:solidFill>
              </a:rPr>
              <a:t>增长</a:t>
            </a:r>
            <a:r>
              <a:rPr kumimoji="1" lang="zh-CN" altLang="en-US" dirty="0"/>
              <a:t>（宣发、运营）</a:t>
            </a:r>
            <a:r>
              <a:rPr lang="zh-CN" altLang="en-US" dirty="0"/>
              <a:t>需要提高到</a:t>
            </a:r>
            <a:r>
              <a:rPr lang="zh-CN" altLang="en-US" dirty="0">
                <a:solidFill>
                  <a:srgbClr val="FF0000"/>
                </a:solidFill>
              </a:rPr>
              <a:t>重要</a:t>
            </a:r>
            <a:r>
              <a:rPr lang="zh-CN" altLang="en-US" dirty="0"/>
              <a:t>优先级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0049" y="1438967"/>
            <a:ext cx="7529060" cy="526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78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二、</a:t>
            </a:r>
            <a:r>
              <a:rPr kumimoji="1" lang="zh-CN" altLang="en-US" dirty="0">
                <a:solidFill>
                  <a:srgbClr val="FF0000"/>
                </a:solidFill>
              </a:rPr>
              <a:t>增长</a:t>
            </a:r>
            <a:r>
              <a:rPr kumimoji="1" lang="zh-CN" altLang="en-US" dirty="0"/>
              <a:t>（宣发、运营）</a:t>
            </a:r>
            <a:r>
              <a:rPr lang="zh-CN" altLang="en-US" dirty="0"/>
              <a:t>需要提高到</a:t>
            </a:r>
            <a:r>
              <a:rPr lang="zh-CN" altLang="en-US" dirty="0">
                <a:solidFill>
                  <a:srgbClr val="FF0000"/>
                </a:solidFill>
              </a:rPr>
              <a:t>重要</a:t>
            </a:r>
            <a:r>
              <a:rPr lang="zh-CN" altLang="en-US" dirty="0"/>
              <a:t>优先级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7732" y="1417505"/>
            <a:ext cx="7503090" cy="54178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76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二、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增长</a:t>
            </a:r>
            <a:r>
              <a:rPr kumimoji="1" lang="zh-CN" altLang="en-US" dirty="0"/>
              <a:t>（宣发、运营）</a:t>
            </a:r>
            <a:r>
              <a:rPr lang="zh-CN" altLang="en-US" dirty="0" smtClean="0"/>
              <a:t>需要</a:t>
            </a:r>
            <a:r>
              <a:rPr lang="zh-CN" altLang="en-US" dirty="0"/>
              <a:t>提高到</a:t>
            </a:r>
            <a:r>
              <a:rPr lang="zh-CN" altLang="en-US" dirty="0">
                <a:solidFill>
                  <a:srgbClr val="FF0000"/>
                </a:solidFill>
              </a:rPr>
              <a:t>重要</a:t>
            </a:r>
            <a:r>
              <a:rPr lang="zh-CN" altLang="en-US" dirty="0"/>
              <a:t>优先</a:t>
            </a:r>
            <a:r>
              <a:rPr lang="zh-CN" altLang="en-US" dirty="0" smtClean="0"/>
              <a:t>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具体做法之抛砖引玉（关注互联网公司套路，找专业的运营团队）</a:t>
            </a:r>
          </a:p>
          <a:p>
            <a:pPr lvl="1"/>
            <a:r>
              <a:rPr lang="zh-CN" altLang="en-US" dirty="0" smtClean="0"/>
              <a:t>从</a:t>
            </a:r>
            <a:r>
              <a:rPr lang="zh-CN" altLang="en-US" dirty="0"/>
              <a:t>规模到</a:t>
            </a:r>
            <a:r>
              <a:rPr lang="zh-CN" altLang="en-US" dirty="0" smtClean="0"/>
              <a:t>增长</a:t>
            </a:r>
          </a:p>
          <a:p>
            <a:pPr lvl="2"/>
            <a:r>
              <a:rPr lang="zh-CN" altLang="en-US" dirty="0" smtClean="0"/>
              <a:t>数据意识</a:t>
            </a:r>
          </a:p>
          <a:p>
            <a:pPr lvl="3"/>
            <a:r>
              <a:rPr lang="zh-CN" altLang="en-US" dirty="0" smtClean="0"/>
              <a:t>各种指数，如微博指数、微信指数、百度指数</a:t>
            </a:r>
          </a:p>
          <a:p>
            <a:pPr lvl="3"/>
            <a:r>
              <a:rPr lang="zh-CN" altLang="en-US" dirty="0" smtClean="0"/>
              <a:t>各种票务平台的统计数据和实时</a:t>
            </a:r>
            <a:r>
              <a:rPr lang="zh-CN" altLang="en-US" dirty="0" smtClean="0"/>
              <a:t>数据</a:t>
            </a:r>
          </a:p>
          <a:p>
            <a:pPr lvl="3"/>
            <a:r>
              <a:rPr lang="zh-CN" altLang="en-US" dirty="0"/>
              <a:t>用户画像、人群</a:t>
            </a:r>
            <a:r>
              <a:rPr lang="zh-CN" altLang="en-US" dirty="0" smtClean="0"/>
              <a:t>细分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阶段划分</a:t>
            </a:r>
          </a:p>
          <a:p>
            <a:pPr lvl="3"/>
            <a:r>
              <a:rPr lang="zh-CN" altLang="en-US" dirty="0" smtClean="0"/>
              <a:t>预热（票房 </a:t>
            </a:r>
            <a:r>
              <a:rPr lang="en-US" altLang="zh-CN" dirty="0" smtClean="0"/>
              <a:t>0</a:t>
            </a:r>
            <a:r>
              <a:rPr lang="zh-CN" altLang="en-US" dirty="0" smtClean="0"/>
              <a:t> </a:t>
            </a:r>
            <a:r>
              <a:rPr lang="en-US" altLang="zh-CN" dirty="0" smtClean="0"/>
              <a:t>~</a:t>
            </a:r>
            <a:r>
              <a:rPr lang="zh-CN" altLang="en-US" dirty="0" smtClean="0"/>
              <a:t> </a:t>
            </a:r>
            <a:r>
              <a:rPr lang="en-US" altLang="zh-CN" dirty="0"/>
              <a:t>5</a:t>
            </a:r>
            <a:r>
              <a:rPr lang="en-US" altLang="zh-CN" dirty="0" smtClean="0"/>
              <a:t>000</a:t>
            </a:r>
            <a:r>
              <a:rPr lang="zh-CN" altLang="en-US" dirty="0" smtClean="0"/>
              <a:t> 万）</a:t>
            </a:r>
          </a:p>
          <a:p>
            <a:pPr lvl="3"/>
            <a:r>
              <a:rPr lang="zh-CN" altLang="en-US" dirty="0" smtClean="0"/>
              <a:t>上升（</a:t>
            </a:r>
            <a:r>
              <a:rPr lang="zh-CN" altLang="en-US" dirty="0"/>
              <a:t>票房 </a:t>
            </a:r>
            <a:r>
              <a:rPr lang="en-US" altLang="zh-CN" dirty="0"/>
              <a:t>5</a:t>
            </a:r>
            <a:r>
              <a:rPr lang="en-US" altLang="zh-CN" dirty="0" smtClean="0"/>
              <a:t>000</a:t>
            </a:r>
            <a:r>
              <a:rPr lang="zh-CN" altLang="en-US" dirty="0" smtClean="0"/>
              <a:t> 万 </a:t>
            </a:r>
            <a:r>
              <a:rPr lang="en-US" altLang="zh-CN" dirty="0"/>
              <a:t>~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 smtClean="0"/>
              <a:t> 亿）</a:t>
            </a:r>
          </a:p>
          <a:p>
            <a:pPr lvl="3"/>
            <a:r>
              <a:rPr lang="zh-CN" altLang="en-US" dirty="0" smtClean="0"/>
              <a:t>平稳</a:t>
            </a:r>
            <a:r>
              <a:rPr lang="zh-CN" altLang="en-US" dirty="0"/>
              <a:t>（票房 </a:t>
            </a:r>
            <a:r>
              <a:rPr lang="en-US" altLang="zh-CN" dirty="0" smtClean="0"/>
              <a:t>1</a:t>
            </a:r>
            <a:r>
              <a:rPr lang="zh-CN" altLang="en-US" dirty="0" smtClean="0"/>
              <a:t> 亿 </a:t>
            </a:r>
            <a:r>
              <a:rPr lang="en-US" altLang="zh-CN" dirty="0" smtClean="0"/>
              <a:t>~</a:t>
            </a:r>
            <a:r>
              <a:rPr lang="zh-CN" altLang="en-US" dirty="0" smtClean="0"/>
              <a:t> </a:t>
            </a:r>
            <a:r>
              <a:rPr lang="en-US" altLang="zh-CN" dirty="0" smtClean="0"/>
              <a:t>2</a:t>
            </a:r>
            <a:r>
              <a:rPr lang="zh-CN" altLang="en-US" dirty="0" smtClean="0"/>
              <a:t> </a:t>
            </a:r>
            <a:r>
              <a:rPr lang="zh-CN" altLang="en-US" dirty="0"/>
              <a:t>亿）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下降</a:t>
            </a:r>
            <a:r>
              <a:rPr lang="zh-CN" altLang="en-US" dirty="0"/>
              <a:t>（票房 </a:t>
            </a:r>
            <a:r>
              <a:rPr lang="en-US" altLang="zh-CN" dirty="0" smtClean="0"/>
              <a:t>2</a:t>
            </a:r>
            <a:r>
              <a:rPr lang="zh-CN" altLang="en-US" dirty="0"/>
              <a:t> </a:t>
            </a:r>
            <a:r>
              <a:rPr lang="zh-CN" altLang="en-US" dirty="0" smtClean="0"/>
              <a:t>亿 </a:t>
            </a:r>
            <a:r>
              <a:rPr lang="en-US" altLang="zh-CN" dirty="0"/>
              <a:t>~</a:t>
            </a:r>
            <a:r>
              <a:rPr lang="zh-CN" altLang="en-US" dirty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</a:t>
            </a:r>
            <a:r>
              <a:rPr lang="zh-CN" altLang="en-US" dirty="0"/>
              <a:t>亿）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完结（票房 </a:t>
            </a:r>
            <a:r>
              <a:rPr lang="en-US" altLang="zh-CN" dirty="0" smtClean="0"/>
              <a:t>&gt;</a:t>
            </a:r>
            <a:r>
              <a:rPr lang="zh-CN" altLang="en-US" dirty="0" smtClean="0"/>
              <a:t> </a:t>
            </a:r>
            <a:r>
              <a:rPr lang="en-US" altLang="zh-CN" dirty="0" smtClean="0"/>
              <a:t>3</a:t>
            </a:r>
            <a:r>
              <a:rPr lang="zh-CN" altLang="en-US" dirty="0" smtClean="0"/>
              <a:t> 亿）</a:t>
            </a:r>
          </a:p>
        </p:txBody>
      </p:sp>
    </p:spTree>
    <p:extLst>
      <p:ext uri="{BB962C8B-B14F-4D97-AF65-F5344CB8AC3E}">
        <p14:creationId xmlns:p14="http://schemas.microsoft.com/office/powerpoint/2010/main" val="1234913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三、白蛇票房破亿后的增长管理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阶段划分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破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亿后即进入平稳阶段</a:t>
            </a:r>
          </a:p>
        </p:txBody>
      </p:sp>
    </p:spTree>
    <p:extLst>
      <p:ext uri="{BB962C8B-B14F-4D97-AF65-F5344CB8AC3E}">
        <p14:creationId xmlns:p14="http://schemas.microsoft.com/office/powerpoint/2010/main" val="2042036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三、白蛇票房破亿后的增长管理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阶段划分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破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亿后即进入平稳阶段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抓手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保持热度（公司形象打造、制作人员介绍、故事北京介绍、</a:t>
            </a:r>
            <a:r>
              <a:rPr lang="zh-CN" altLang="nb-NO" dirty="0" smtClean="0"/>
              <a:t>大</a:t>
            </a:r>
            <a:r>
              <a:rPr lang="zh-CN" altLang="en-US" dirty="0" smtClean="0"/>
              <a:t> </a:t>
            </a:r>
            <a:r>
              <a:rPr lang="en-US" altLang="zh-CN" dirty="0" smtClean="0"/>
              <a:t>V </a:t>
            </a:r>
            <a:r>
              <a:rPr lang="zh-CN" altLang="en-US" dirty="0" smtClean="0"/>
              <a:t>推荐、花絮、文字图片音视频资源</a:t>
            </a:r>
            <a:r>
              <a:rPr kumimoji="1" lang="zh-CN" altLang="en-US" dirty="0" smtClean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996108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三、白蛇票房破亿后的增长管理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阶段划分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破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亿后即进入平稳阶段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抓手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种子用户运营</a:t>
            </a:r>
          </a:p>
          <a:p>
            <a:pPr lvl="2">
              <a:buFont typeface="Arial" charset="0"/>
              <a:buChar char="•"/>
            </a:pPr>
            <a:r>
              <a:rPr kumimoji="1" lang="zh-CN" altLang="en-US" dirty="0" smtClean="0"/>
              <a:t>周边</a:t>
            </a:r>
          </a:p>
          <a:p>
            <a:pPr lvl="2">
              <a:buFont typeface="Arial" charset="0"/>
              <a:buChar char="•"/>
            </a:pPr>
            <a:r>
              <a:rPr kumimoji="1" lang="zh-CN" altLang="en-US" dirty="0" smtClean="0"/>
              <a:t>官方组织线下交流</a:t>
            </a:r>
          </a:p>
        </p:txBody>
      </p:sp>
    </p:spTree>
    <p:extLst>
      <p:ext uri="{BB962C8B-B14F-4D97-AF65-F5344CB8AC3E}">
        <p14:creationId xmlns:p14="http://schemas.microsoft.com/office/powerpoint/2010/main" val="17082094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三、白蛇票房破亿后的增长管理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当前阶段划分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破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亿后即进入平稳阶段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抓手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普通用户运营</a:t>
            </a:r>
          </a:p>
          <a:p>
            <a:pPr lvl="2">
              <a:buFont typeface="Arial" charset="0"/>
              <a:buChar char="•"/>
            </a:pPr>
            <a:r>
              <a:rPr kumimoji="1" lang="zh-CN" altLang="en-US" dirty="0" smtClean="0"/>
              <a:t>拼团</a:t>
            </a:r>
          </a:p>
          <a:p>
            <a:pPr lvl="2">
              <a:buFont typeface="Arial" charset="0"/>
              <a:buChar char="•"/>
            </a:pPr>
            <a:r>
              <a:rPr kumimoji="1" lang="zh-CN" altLang="en-US" dirty="0" smtClean="0"/>
              <a:t>抽奖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18186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三、白蛇票房破亿后的增长管理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当前阶段划分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破 </a:t>
            </a:r>
            <a:r>
              <a:rPr kumimoji="1" lang="en-US" altLang="zh-CN" dirty="0" smtClean="0"/>
              <a:t>1</a:t>
            </a:r>
            <a:r>
              <a:rPr kumimoji="1" lang="zh-CN" altLang="en-US" dirty="0" smtClean="0"/>
              <a:t> 亿后即进入平稳阶段</a:t>
            </a:r>
          </a:p>
          <a:p>
            <a:pPr marL="514350" indent="-514350">
              <a:buFont typeface="+mj-lt"/>
              <a:buAutoNum type="arabicPeriod"/>
            </a:pPr>
            <a:r>
              <a:rPr kumimoji="1" lang="zh-CN" altLang="en-US" dirty="0" smtClean="0"/>
              <a:t>抓手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其它</a:t>
            </a:r>
          </a:p>
          <a:p>
            <a:pPr lvl="2">
              <a:buFont typeface="Arial" charset="0"/>
              <a:buChar char="•"/>
            </a:pPr>
            <a:r>
              <a:rPr kumimoji="1" lang="zh-CN" altLang="en-US" dirty="0" smtClean="0"/>
              <a:t>青少年</a:t>
            </a:r>
          </a:p>
          <a:p>
            <a:pPr lvl="3">
              <a:buFont typeface="Arial" charset="0"/>
              <a:buChar char="•"/>
            </a:pPr>
            <a:r>
              <a:rPr kumimoji="1" lang="zh-CN" altLang="en-US" dirty="0" smtClean="0"/>
              <a:t>美图、顽梗、音乐、视频</a:t>
            </a:r>
          </a:p>
          <a:p>
            <a:pPr lvl="2">
              <a:buFont typeface="Arial" charset="0"/>
              <a:buChar char="•"/>
            </a:pPr>
            <a:r>
              <a:rPr kumimoji="1" lang="zh-CN" altLang="en-US" dirty="0" smtClean="0"/>
              <a:t>成人</a:t>
            </a:r>
          </a:p>
          <a:p>
            <a:pPr lvl="3">
              <a:buFont typeface="Arial" charset="0"/>
              <a:buChar char="•"/>
            </a:pPr>
            <a:r>
              <a:rPr kumimoji="1" lang="zh-CN" altLang="en-US" dirty="0" smtClean="0"/>
              <a:t>西湖断桥回忆杀</a:t>
            </a:r>
          </a:p>
          <a:p>
            <a:pPr lvl="2">
              <a:buFont typeface="Arial" charset="0"/>
              <a:buChar char="•"/>
            </a:pPr>
            <a:r>
              <a:rPr kumimoji="1" lang="zh-CN" altLang="en-US" dirty="0" smtClean="0"/>
              <a:t>家长</a:t>
            </a:r>
          </a:p>
          <a:p>
            <a:pPr lvl="3">
              <a:buFont typeface="Arial" charset="0"/>
              <a:buChar char="•"/>
            </a:pPr>
            <a:r>
              <a:rPr kumimoji="1" lang="zh-CN" altLang="en-US" dirty="0" smtClean="0"/>
              <a:t>有一些内涵即可打动，如介绍历史背景，柳宗元</a:t>
            </a:r>
            <a:r>
              <a:rPr kumimoji="1" lang="en-US" altLang="zh-CN" dirty="0" smtClean="0"/>
              <a:t>《</a:t>
            </a:r>
            <a:r>
              <a:rPr kumimoji="1" lang="zh-CN" altLang="en-US" dirty="0" smtClean="0"/>
              <a:t>捕蛇者说</a:t>
            </a:r>
            <a:r>
              <a:rPr kumimoji="1" lang="en-US" altLang="zh-CN" dirty="0" smtClean="0"/>
              <a:t>》</a:t>
            </a:r>
            <a:endParaRPr kumimoji="1" lang="zh-CN" altLang="en-US" dirty="0" smtClean="0"/>
          </a:p>
          <a:p>
            <a:pPr lvl="1">
              <a:buFont typeface="Arial" charset="0"/>
              <a:buChar char="•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64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四、未来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注意全球及中国的经济下行的问题，目前 </a:t>
            </a:r>
            <a:r>
              <a:rPr kumimoji="1" lang="en-US" altLang="zh-CN" dirty="0" smtClean="0"/>
              <a:t>2019</a:t>
            </a:r>
            <a:r>
              <a:rPr kumimoji="1" lang="zh-CN" altLang="en-US" dirty="0" smtClean="0"/>
              <a:t> 年上半年肯定是寒冬，下半年是否会回暖仍未可知</a:t>
            </a:r>
          </a:p>
          <a:p>
            <a:r>
              <a:rPr kumimoji="1" lang="zh-CN" altLang="en-US" dirty="0" smtClean="0"/>
              <a:t>要不断地降低成本、提高效率</a:t>
            </a:r>
          </a:p>
          <a:p>
            <a:r>
              <a:rPr kumimoji="1" lang="zh-CN" altLang="en-US" dirty="0" smtClean="0"/>
              <a:t>动画制作能力是否可以做到中台化、甚至商业化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083099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zh-CN" altLang="en-US" sz="9600" dirty="0"/>
              <a:t>结束</a:t>
            </a:r>
          </a:p>
        </p:txBody>
      </p:sp>
    </p:spTree>
    <p:extLst>
      <p:ext uri="{BB962C8B-B14F-4D97-AF65-F5344CB8AC3E}">
        <p14:creationId xmlns:p14="http://schemas.microsoft.com/office/powerpoint/2010/main" val="35975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大纲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rgbClr val="FF0000"/>
                </a:solidFill>
              </a:rPr>
              <a:t>一</a:t>
            </a:r>
            <a:r>
              <a:rPr kumimoji="1" lang="zh-CN" altLang="en-US" b="1" dirty="0" smtClean="0">
                <a:solidFill>
                  <a:srgbClr val="FF0000"/>
                </a:solidFill>
              </a:rPr>
              <a:t>、安全！安全！安全！</a:t>
            </a:r>
          </a:p>
          <a:p>
            <a:r>
              <a:rPr kumimoji="1" lang="zh-CN" altLang="en-US" dirty="0" smtClean="0"/>
              <a:t>二、增长（宣发、运营）</a:t>
            </a:r>
            <a:r>
              <a:rPr lang="zh-CN" altLang="en-US" dirty="0" smtClean="0"/>
              <a:t>需要</a:t>
            </a:r>
            <a:r>
              <a:rPr lang="zh-CN" altLang="en-US" dirty="0"/>
              <a:t>提高到重要优先级</a:t>
            </a:r>
            <a:endParaRPr kumimoji="1" lang="zh-CN" altLang="en-US" dirty="0" smtClean="0"/>
          </a:p>
          <a:p>
            <a:r>
              <a:rPr kumimoji="1" lang="zh-CN" altLang="en-US" dirty="0" smtClean="0"/>
              <a:t>三、白蛇票房破亿后的增长管理</a:t>
            </a:r>
          </a:p>
          <a:p>
            <a:r>
              <a:rPr kumimoji="1" lang="zh-CN" altLang="en-US" dirty="0" smtClean="0"/>
              <a:t>四、未来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75259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b="1" dirty="0">
                <a:solidFill>
                  <a:srgbClr val="FF0000"/>
                </a:solidFill>
              </a:rPr>
              <a:t>一、安全！安全！安全</a:t>
            </a:r>
            <a:r>
              <a:rPr kumimoji="1" lang="zh-CN" altLang="en-US" b="1" dirty="0" smtClean="0">
                <a:solidFill>
                  <a:srgbClr val="FF0000"/>
                </a:solidFill>
              </a:rPr>
              <a:t>！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</a:rPr>
              <a:t>警告</a:t>
            </a:r>
            <a:r>
              <a:rPr lang="zh-CN" altLang="en-US" dirty="0" smtClean="0"/>
              <a:t>：物料</a:t>
            </a:r>
            <a:r>
              <a:rPr lang="zh-CN" altLang="en-US" dirty="0"/>
              <a:t>、</a:t>
            </a:r>
            <a:r>
              <a:rPr lang="zh-CN" altLang="en-US" dirty="0" smtClean="0"/>
              <a:t>文案</a:t>
            </a:r>
            <a:r>
              <a:rPr lang="zh-CN" altLang="en-US" dirty="0"/>
              <a:t>、</a:t>
            </a:r>
            <a:r>
              <a:rPr lang="zh-CN" altLang="en-US" dirty="0" smtClean="0"/>
              <a:t>周边</a:t>
            </a:r>
            <a:r>
              <a:rPr lang="zh-CN" altLang="en-US" dirty="0"/>
              <a:t>绝对不</a:t>
            </a:r>
            <a:r>
              <a:rPr lang="zh-CN" altLang="en-US" dirty="0" smtClean="0"/>
              <a:t>能触碰敏感地带、违反</a:t>
            </a:r>
            <a:r>
              <a:rPr lang="zh-CN" altLang="en-US" dirty="0"/>
              <a:t>法律或者打擦边球，有的公司就因为</a:t>
            </a:r>
            <a:r>
              <a:rPr lang="zh-CN" altLang="en-US" dirty="0" smtClean="0"/>
              <a:t>宣传红线直接</a:t>
            </a:r>
            <a:r>
              <a:rPr lang="zh-CN" altLang="en-US" dirty="0"/>
              <a:t>死掉</a:t>
            </a:r>
            <a:r>
              <a:rPr lang="zh-CN" altLang="en-US" dirty="0" smtClean="0"/>
              <a:t>了</a:t>
            </a:r>
          </a:p>
          <a:p>
            <a:r>
              <a:rPr kumimoji="1" lang="zh-CN" altLang="en-US" dirty="0" smtClean="0"/>
              <a:t>反例：</a:t>
            </a:r>
            <a:r>
              <a:rPr lang="zh-CN" altLang="en-US" dirty="0"/>
              <a:t>官宣在 </a:t>
            </a:r>
            <a:r>
              <a:rPr lang="en-US" altLang="zh-CN" dirty="0"/>
              <a:t>B</a:t>
            </a:r>
            <a:r>
              <a:rPr lang="en-US" altLang="zh-CN" dirty="0" smtClean="0"/>
              <a:t> </a:t>
            </a:r>
            <a:r>
              <a:rPr lang="zh-CN" altLang="en-US" dirty="0"/>
              <a:t>站和猫眼投放的文稿，出现了最强这样的用词</a:t>
            </a:r>
            <a:r>
              <a:rPr lang="zh-CN" altLang="en-US" dirty="0" smtClean="0"/>
              <a:t>，违反</a:t>
            </a:r>
            <a:r>
              <a:rPr lang="zh-CN" altLang="en-US" dirty="0"/>
              <a:t>了</a:t>
            </a:r>
            <a:r>
              <a:rPr lang="zh-CN" altLang="en-US" dirty="0" smtClean="0"/>
              <a:t>广告法</a:t>
            </a:r>
          </a:p>
          <a:p>
            <a:r>
              <a:rPr lang="zh-CN" altLang="en-US" dirty="0" smtClean="0"/>
              <a:t>反例：线下见面会使用了面基这样的非主流用词，也不是很好，容易误解成搞基，事实上完全</a:t>
            </a:r>
            <a:r>
              <a:rPr lang="zh-CN" altLang="en-US" smtClean="0"/>
              <a:t>可以使用见面会</a:t>
            </a:r>
            <a:endParaRPr lang="zh-CN" altLang="en-US" dirty="0" smtClean="0"/>
          </a:p>
          <a:p>
            <a:r>
              <a:rPr kumimoji="1" lang="zh-CN" altLang="en-US" dirty="0" smtClean="0"/>
              <a:t>其它：</a:t>
            </a:r>
            <a:r>
              <a:rPr lang="zh-CN" altLang="en-US" dirty="0"/>
              <a:t>盗版资源打击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2947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二、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增长</a:t>
            </a:r>
            <a:r>
              <a:rPr kumimoji="1" lang="zh-CN" altLang="en-US" dirty="0"/>
              <a:t>（宣发、运营）</a:t>
            </a:r>
            <a:r>
              <a:rPr lang="zh-CN" altLang="en-US" dirty="0" smtClean="0"/>
              <a:t>需要</a:t>
            </a:r>
            <a:r>
              <a:rPr lang="zh-CN" altLang="en-US" dirty="0"/>
              <a:t>提高到</a:t>
            </a:r>
            <a:r>
              <a:rPr lang="zh-CN" altLang="en-US" dirty="0">
                <a:solidFill>
                  <a:srgbClr val="FF0000"/>
                </a:solidFill>
              </a:rPr>
              <a:t>重要</a:t>
            </a:r>
            <a:r>
              <a:rPr lang="zh-CN" altLang="en-US" dirty="0"/>
              <a:t>优先</a:t>
            </a:r>
            <a:r>
              <a:rPr lang="zh-CN" altLang="en-US" dirty="0" smtClean="0"/>
              <a:t>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必须</a:t>
            </a:r>
            <a:r>
              <a:rPr kumimoji="1" lang="zh-CN" altLang="en-US" dirty="0" smtClean="0">
                <a:solidFill>
                  <a:srgbClr val="FF0000"/>
                </a:solidFill>
              </a:rPr>
              <a:t>改变意识</a:t>
            </a:r>
            <a:r>
              <a:rPr kumimoji="1" lang="zh-CN" altLang="en-US" dirty="0" smtClean="0"/>
              <a:t>，</a:t>
            </a:r>
            <a:r>
              <a:rPr kumimoji="1" lang="zh-CN" altLang="en-US" dirty="0" smtClean="0">
                <a:solidFill>
                  <a:srgbClr val="FF0000"/>
                </a:solidFill>
              </a:rPr>
              <a:t>仅仅有技术是不行的</a:t>
            </a:r>
            <a:endParaRPr kumimoji="1" lang="zh-CN" altLang="en-US" dirty="0"/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现在的增长，是体系化、平台化、数据化、智能化的方法论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工具箱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平台 </a:t>
            </a:r>
            <a:r>
              <a:rPr kumimoji="1" lang="en-US" altLang="zh-CN" dirty="0" smtClean="0"/>
              <a:t>+</a:t>
            </a:r>
            <a:r>
              <a:rPr kumimoji="1" lang="zh-CN" altLang="en-US" dirty="0" smtClean="0"/>
              <a:t> 服务</a:t>
            </a:r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必须有完善的</a:t>
            </a:r>
            <a:r>
              <a:rPr kumimoji="1" lang="zh-CN" altLang="en-US" dirty="0" smtClean="0">
                <a:solidFill>
                  <a:srgbClr val="FF0000"/>
                </a:solidFill>
              </a:rPr>
              <a:t>增长</a:t>
            </a:r>
            <a:r>
              <a:rPr kumimoji="1" lang="zh-CN" altLang="en-US" dirty="0" smtClean="0"/>
              <a:t>抓手</a:t>
            </a:r>
            <a:endParaRPr kumimoji="1" lang="zh-CN" altLang="en-US" dirty="0"/>
          </a:p>
          <a:p>
            <a:pPr lvl="1">
              <a:buFont typeface="Arial" charset="0"/>
              <a:buChar char="•"/>
            </a:pPr>
            <a:r>
              <a:rPr kumimoji="1" lang="zh-CN" altLang="en-US" dirty="0" smtClean="0"/>
              <a:t>反例：</a:t>
            </a:r>
            <a:r>
              <a:rPr lang="zh-CN" altLang="en-US" dirty="0" smtClean="0"/>
              <a:t>这次因为 </a:t>
            </a:r>
            <a:r>
              <a:rPr lang="en-US" altLang="zh-CN" dirty="0" smtClean="0"/>
              <a:t>B</a:t>
            </a:r>
            <a:r>
              <a:rPr lang="zh-CN" altLang="en-US" dirty="0" smtClean="0"/>
              <a:t> 站 </a:t>
            </a:r>
            <a:r>
              <a:rPr lang="en-US" altLang="zh-CN" dirty="0" smtClean="0"/>
              <a:t>UP</a:t>
            </a:r>
            <a:r>
              <a:rPr lang="zh-CN" altLang="en-US" dirty="0" smtClean="0"/>
              <a:t> 主们和粉丝自发宣传才续命，下次呢？下下次呢？再往后呢？</a:t>
            </a:r>
          </a:p>
        </p:txBody>
      </p:sp>
    </p:spTree>
    <p:extLst>
      <p:ext uri="{BB962C8B-B14F-4D97-AF65-F5344CB8AC3E}">
        <p14:creationId xmlns:p14="http://schemas.microsoft.com/office/powerpoint/2010/main" val="1154891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二、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增长</a:t>
            </a:r>
            <a:r>
              <a:rPr kumimoji="1" lang="zh-CN" altLang="en-US" dirty="0"/>
              <a:t>（宣发、运营）</a:t>
            </a:r>
            <a:r>
              <a:rPr lang="zh-CN" altLang="en-US" dirty="0" smtClean="0"/>
              <a:t>需要</a:t>
            </a:r>
            <a:r>
              <a:rPr lang="zh-CN" altLang="en-US" dirty="0"/>
              <a:t>提高到</a:t>
            </a:r>
            <a:r>
              <a:rPr lang="zh-CN" altLang="en-US" dirty="0">
                <a:solidFill>
                  <a:srgbClr val="FF0000"/>
                </a:solidFill>
              </a:rPr>
              <a:t>重要</a:t>
            </a:r>
            <a:r>
              <a:rPr lang="zh-CN" altLang="en-US" dirty="0"/>
              <a:t>优先</a:t>
            </a:r>
            <a:r>
              <a:rPr lang="zh-CN" altLang="en-US" dirty="0" smtClean="0"/>
              <a:t>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具体做法之抛砖引玉（关注互联网公司套路，找专业的运营团队）</a:t>
            </a:r>
          </a:p>
          <a:p>
            <a:pPr lvl="1"/>
            <a:r>
              <a:rPr lang="zh-CN" altLang="en-US" dirty="0" smtClean="0"/>
              <a:t>从无序到有序</a:t>
            </a:r>
            <a:endParaRPr kumimoji="1" lang="zh-CN" altLang="en-US" dirty="0"/>
          </a:p>
          <a:p>
            <a:pPr lvl="1"/>
            <a:r>
              <a:rPr lang="zh-CN" altLang="en-US" dirty="0" smtClean="0"/>
              <a:t>从</a:t>
            </a:r>
            <a:r>
              <a:rPr lang="zh-CN" altLang="en-US" dirty="0"/>
              <a:t>线上到线</a:t>
            </a:r>
            <a:r>
              <a:rPr lang="zh-CN" altLang="en-US" dirty="0" smtClean="0"/>
              <a:t>下</a:t>
            </a:r>
          </a:p>
          <a:p>
            <a:pPr lvl="1"/>
            <a:r>
              <a:rPr lang="zh-CN" altLang="en-US" dirty="0"/>
              <a:t>从规模到</a:t>
            </a:r>
            <a:r>
              <a:rPr lang="zh-CN" altLang="en-US" dirty="0" smtClean="0"/>
              <a:t>增长</a:t>
            </a:r>
          </a:p>
        </p:txBody>
      </p:sp>
    </p:spTree>
    <p:extLst>
      <p:ext uri="{BB962C8B-B14F-4D97-AF65-F5344CB8AC3E}">
        <p14:creationId xmlns:p14="http://schemas.microsoft.com/office/powerpoint/2010/main" val="551830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二、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增长</a:t>
            </a:r>
            <a:r>
              <a:rPr kumimoji="1" lang="zh-CN" altLang="en-US" dirty="0"/>
              <a:t>（宣发、运营）</a:t>
            </a:r>
            <a:r>
              <a:rPr lang="zh-CN" altLang="en-US" dirty="0" smtClean="0"/>
              <a:t>需要</a:t>
            </a:r>
            <a:r>
              <a:rPr lang="zh-CN" altLang="en-US" dirty="0"/>
              <a:t>提高到</a:t>
            </a:r>
            <a:r>
              <a:rPr lang="zh-CN" altLang="en-US" dirty="0">
                <a:solidFill>
                  <a:srgbClr val="FF0000"/>
                </a:solidFill>
              </a:rPr>
              <a:t>重要</a:t>
            </a:r>
            <a:r>
              <a:rPr lang="zh-CN" altLang="en-US" dirty="0"/>
              <a:t>优先</a:t>
            </a:r>
            <a:r>
              <a:rPr lang="zh-CN" altLang="en-US" dirty="0" smtClean="0"/>
              <a:t>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具体做法之抛砖引玉（关注互联网公司套路，找专业的运营团队）</a:t>
            </a:r>
          </a:p>
          <a:p>
            <a:pPr lvl="1"/>
            <a:r>
              <a:rPr lang="zh-CN" altLang="en-US" dirty="0" smtClean="0"/>
              <a:t>从无序到有序</a:t>
            </a:r>
          </a:p>
          <a:p>
            <a:pPr lvl="2"/>
            <a:r>
              <a:rPr kumimoji="1" lang="zh-CN" altLang="en-US" dirty="0" smtClean="0"/>
              <a:t>建立各种官方账号（微博、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微信</a:t>
            </a:r>
            <a:r>
              <a:rPr kumimoji="1" lang="zh-CN" altLang="en-US" dirty="0" smtClean="0"/>
              <a:t>、</a:t>
            </a:r>
            <a:r>
              <a:rPr kumimoji="1" lang="en-US" altLang="zh-CN" dirty="0" smtClean="0"/>
              <a:t>B</a:t>
            </a:r>
            <a:r>
              <a:rPr kumimoji="1" lang="zh-CN" altLang="en-US" dirty="0" smtClean="0"/>
              <a:t> 站、抖音、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快手</a:t>
            </a:r>
            <a:r>
              <a:rPr kumimoji="1" lang="zh-CN" altLang="en-US" dirty="0" smtClean="0"/>
              <a:t>。。。）</a:t>
            </a:r>
          </a:p>
          <a:p>
            <a:pPr lvl="2"/>
            <a:r>
              <a:rPr kumimoji="1" lang="zh-CN" altLang="en-US" dirty="0" smtClean="0"/>
              <a:t>建立粉丝交流群（</a:t>
            </a:r>
            <a:r>
              <a:rPr kumimoji="1" lang="en-US" altLang="zh-CN" dirty="0"/>
              <a:t> </a:t>
            </a:r>
            <a:r>
              <a:rPr kumimoji="1" lang="en-US" altLang="zh-CN" dirty="0" smtClean="0">
                <a:solidFill>
                  <a:srgbClr val="FF0000"/>
                </a:solidFill>
              </a:rPr>
              <a:t>QQ</a:t>
            </a:r>
            <a:r>
              <a:rPr kumimoji="1" lang="zh-CN" altLang="en-US" dirty="0" smtClean="0"/>
              <a:t>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微信</a:t>
            </a:r>
            <a:r>
              <a:rPr kumimoji="1" lang="zh-CN" altLang="en-US" dirty="0" smtClean="0"/>
              <a:t>、微博）</a:t>
            </a:r>
            <a:r>
              <a:rPr kumimoji="1" lang="en-US" altLang="zh-CN" dirty="0" smtClean="0"/>
              <a:t>---</a:t>
            </a:r>
            <a:r>
              <a:rPr kumimoji="1" lang="zh-CN" altLang="en-US" dirty="0" smtClean="0"/>
              <a:t> </a:t>
            </a:r>
            <a:r>
              <a:rPr kumimoji="1" lang="zh-CN" altLang="en-US" b="1" dirty="0" smtClean="0">
                <a:solidFill>
                  <a:srgbClr val="FF0000"/>
                </a:solidFill>
              </a:rPr>
              <a:t>此处注意交流内容审核、夜间宵禁</a:t>
            </a:r>
          </a:p>
          <a:p>
            <a:pPr lvl="2"/>
            <a:r>
              <a:rPr kumimoji="1" lang="zh-CN" altLang="en-US" dirty="0" smtClean="0"/>
              <a:t>建立</a:t>
            </a:r>
            <a:r>
              <a:rPr kumimoji="1" lang="zh-CN" altLang="en-US" dirty="0" smtClean="0">
                <a:solidFill>
                  <a:srgbClr val="FF0000"/>
                </a:solidFill>
              </a:rPr>
              <a:t>网站主页</a:t>
            </a:r>
          </a:p>
          <a:p>
            <a:pPr lvl="2"/>
            <a:r>
              <a:rPr kumimoji="1" lang="zh-CN" altLang="en-US" dirty="0" smtClean="0"/>
              <a:t>建立</a:t>
            </a:r>
            <a:r>
              <a:rPr kumimoji="1" lang="zh-CN" altLang="en-US" dirty="0" smtClean="0">
                <a:solidFill>
                  <a:srgbClr val="FF0000"/>
                </a:solidFill>
              </a:rPr>
              <a:t>论坛</a:t>
            </a:r>
            <a:endParaRPr kumimoji="1" lang="zh-CN" altLang="en-US" dirty="0" smtClean="0"/>
          </a:p>
          <a:p>
            <a:pPr lvl="2"/>
            <a:r>
              <a:rPr kumimoji="1" lang="zh-CN" altLang="en-US" dirty="0" smtClean="0"/>
              <a:t>门户 </a:t>
            </a:r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 投放广告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42187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二、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增长</a:t>
            </a:r>
            <a:r>
              <a:rPr kumimoji="1" lang="zh-CN" altLang="en-US" dirty="0"/>
              <a:t>（宣发、运营）</a:t>
            </a:r>
            <a:r>
              <a:rPr lang="zh-CN" altLang="en-US" dirty="0" smtClean="0"/>
              <a:t>需要</a:t>
            </a:r>
            <a:r>
              <a:rPr lang="zh-CN" altLang="en-US" dirty="0"/>
              <a:t>提高到</a:t>
            </a:r>
            <a:r>
              <a:rPr lang="zh-CN" altLang="en-US" dirty="0">
                <a:solidFill>
                  <a:srgbClr val="FF0000"/>
                </a:solidFill>
              </a:rPr>
              <a:t>重要</a:t>
            </a:r>
            <a:r>
              <a:rPr lang="zh-CN" altLang="en-US" dirty="0"/>
              <a:t>优先</a:t>
            </a:r>
            <a:r>
              <a:rPr lang="zh-CN" altLang="en-US" dirty="0" smtClean="0"/>
              <a:t>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具体做法之抛砖引玉（关注互联网公司套路，找专业的运营团队）</a:t>
            </a:r>
          </a:p>
          <a:p>
            <a:pPr lvl="1"/>
            <a:r>
              <a:rPr lang="zh-CN" altLang="en-US" dirty="0" smtClean="0"/>
              <a:t>从线上到线下</a:t>
            </a:r>
          </a:p>
          <a:p>
            <a:pPr lvl="2"/>
            <a:r>
              <a:rPr kumimoji="1" lang="zh-CN" altLang="en-US" dirty="0" smtClean="0"/>
              <a:t>用户运营</a:t>
            </a:r>
          </a:p>
          <a:p>
            <a:pPr lvl="3"/>
            <a:r>
              <a:rPr kumimoji="1" lang="zh-CN" altLang="en-US" dirty="0" smtClean="0"/>
              <a:t>社交推荐（种子用户的运营）</a:t>
            </a:r>
          </a:p>
          <a:p>
            <a:pPr lvl="3"/>
            <a:r>
              <a:rPr lang="zh-CN" altLang="en-US" dirty="0"/>
              <a:t>互相</a:t>
            </a:r>
            <a:r>
              <a:rPr lang="zh-CN" altLang="en-US" dirty="0" smtClean="0"/>
              <a:t>借流量</a:t>
            </a:r>
          </a:p>
          <a:p>
            <a:pPr lvl="3"/>
            <a:r>
              <a:rPr lang="zh-CN" altLang="en-US" dirty="0" smtClean="0"/>
              <a:t>优惠券</a:t>
            </a:r>
          </a:p>
          <a:p>
            <a:pPr lvl="3"/>
            <a:r>
              <a:rPr kumimoji="1" lang="zh-CN" altLang="en-US" dirty="0" smtClean="0"/>
              <a:t>拼团</a:t>
            </a:r>
          </a:p>
          <a:p>
            <a:pPr lvl="3"/>
            <a:r>
              <a:rPr kumimoji="1" lang="zh-CN" altLang="en-US" dirty="0" smtClean="0"/>
              <a:t>抽奖</a:t>
            </a:r>
          </a:p>
          <a:p>
            <a:pPr lvl="3"/>
            <a:r>
              <a:rPr kumimoji="1" lang="zh-CN" altLang="en-US" dirty="0" smtClean="0"/>
              <a:t>集卡</a:t>
            </a:r>
          </a:p>
          <a:p>
            <a:pPr lvl="2"/>
            <a:r>
              <a:rPr kumimoji="1" lang="zh-CN" altLang="en-US" dirty="0" smtClean="0"/>
              <a:t>大 </a:t>
            </a:r>
            <a:r>
              <a:rPr kumimoji="1" lang="en-US" altLang="zh-CN" dirty="0" smtClean="0"/>
              <a:t>V</a:t>
            </a:r>
            <a:r>
              <a:rPr kumimoji="1" lang="zh-CN" altLang="en-US" dirty="0" smtClean="0"/>
              <a:t> 运营：传统媒体（</a:t>
            </a:r>
            <a:r>
              <a:rPr kumimoji="1" lang="en-US" altLang="zh-CN" dirty="0" smtClean="0"/>
              <a:t>CCTV</a:t>
            </a:r>
            <a:r>
              <a:rPr kumimoji="1" lang="zh-CN" altLang="en-US" dirty="0" smtClean="0"/>
              <a:t>）、微博大 </a:t>
            </a:r>
            <a:r>
              <a:rPr kumimoji="1" lang="en-US" altLang="zh-CN" dirty="0" smtClean="0"/>
              <a:t>V</a:t>
            </a:r>
            <a:r>
              <a:rPr kumimoji="1" lang="zh-CN" altLang="en-US" dirty="0"/>
              <a:t>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微信公众号大 </a:t>
            </a:r>
            <a:r>
              <a:rPr kumimoji="1" lang="en-US" altLang="zh-CN" dirty="0" smtClean="0">
                <a:solidFill>
                  <a:srgbClr val="FF0000"/>
                </a:solidFill>
              </a:rPr>
              <a:t>V</a:t>
            </a:r>
            <a:r>
              <a:rPr kumimoji="1" lang="zh-CN" altLang="en-US" dirty="0">
                <a:solidFill>
                  <a:srgbClr val="FF0000"/>
                </a:solidFill>
              </a:rPr>
              <a:t>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抖音大 </a:t>
            </a:r>
            <a:r>
              <a:rPr kumimoji="1" lang="en-US" altLang="zh-CN" dirty="0" smtClean="0">
                <a:solidFill>
                  <a:srgbClr val="FF0000"/>
                </a:solidFill>
              </a:rPr>
              <a:t>V</a:t>
            </a:r>
            <a:r>
              <a:rPr kumimoji="1" lang="zh-CN" altLang="en-US" dirty="0">
                <a:solidFill>
                  <a:srgbClr val="FF0000"/>
                </a:solidFill>
              </a:rPr>
              <a:t>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快手大 </a:t>
            </a:r>
            <a:r>
              <a:rPr kumimoji="1" lang="en-US" altLang="zh-CN" dirty="0" smtClean="0">
                <a:solidFill>
                  <a:srgbClr val="FF0000"/>
                </a:solidFill>
              </a:rPr>
              <a:t>V</a:t>
            </a:r>
            <a:r>
              <a:rPr kumimoji="1" lang="zh-CN" altLang="en-US" dirty="0" smtClean="0">
                <a:solidFill>
                  <a:srgbClr val="FF0000"/>
                </a:solidFill>
              </a:rPr>
              <a:t>、游戏大 </a:t>
            </a:r>
            <a:r>
              <a:rPr kumimoji="1" lang="en-US" altLang="zh-CN" dirty="0" smtClean="0">
                <a:solidFill>
                  <a:srgbClr val="FF0000"/>
                </a:solidFill>
              </a:rPr>
              <a:t>V</a:t>
            </a:r>
          </a:p>
          <a:p>
            <a:pPr lvl="2"/>
            <a:r>
              <a:rPr kumimoji="1" lang="zh-CN" altLang="en-US" dirty="0" smtClean="0"/>
              <a:t>线下运营</a:t>
            </a:r>
          </a:p>
          <a:p>
            <a:pPr lvl="3"/>
            <a:r>
              <a:rPr kumimoji="1" lang="zh-CN" altLang="en-US" dirty="0" smtClean="0">
                <a:solidFill>
                  <a:srgbClr val="FF0000"/>
                </a:solidFill>
              </a:rPr>
              <a:t>地铁</a:t>
            </a:r>
            <a:r>
              <a:rPr kumimoji="1" lang="zh-CN" altLang="en-US" dirty="0" smtClean="0"/>
              <a:t>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公交</a:t>
            </a:r>
            <a:r>
              <a:rPr kumimoji="1" lang="zh-CN" altLang="en-US" dirty="0" smtClean="0"/>
              <a:t>、报纸</a:t>
            </a:r>
            <a:r>
              <a:rPr kumimoji="1" lang="zh-CN" altLang="en-US" dirty="0"/>
              <a:t>、</a:t>
            </a:r>
            <a:r>
              <a:rPr kumimoji="1" lang="zh-CN" altLang="en-US" dirty="0">
                <a:solidFill>
                  <a:srgbClr val="FF0000"/>
                </a:solidFill>
              </a:rPr>
              <a:t>户外广告位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81941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zh-CN" altLang="en-US" dirty="0"/>
              <a:t>二、</a:t>
            </a:r>
            <a:r>
              <a:rPr kumimoji="1" lang="zh-CN" altLang="en-US" dirty="0" smtClean="0">
                <a:solidFill>
                  <a:srgbClr val="FF0000"/>
                </a:solidFill>
              </a:rPr>
              <a:t>增长</a:t>
            </a:r>
            <a:r>
              <a:rPr kumimoji="1" lang="zh-CN" altLang="en-US" dirty="0"/>
              <a:t>（宣发、运营）</a:t>
            </a:r>
            <a:r>
              <a:rPr lang="zh-CN" altLang="en-US" dirty="0" smtClean="0"/>
              <a:t>需要</a:t>
            </a:r>
            <a:r>
              <a:rPr lang="zh-CN" altLang="en-US" dirty="0"/>
              <a:t>提高到</a:t>
            </a:r>
            <a:r>
              <a:rPr lang="zh-CN" altLang="en-US" dirty="0">
                <a:solidFill>
                  <a:srgbClr val="FF0000"/>
                </a:solidFill>
              </a:rPr>
              <a:t>重要</a:t>
            </a:r>
            <a:r>
              <a:rPr lang="zh-CN" altLang="en-US" dirty="0"/>
              <a:t>优先</a:t>
            </a:r>
            <a:r>
              <a:rPr lang="zh-CN" altLang="en-US" dirty="0" smtClean="0"/>
              <a:t>级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具体做法之抛砖引玉（关注互联网公司套路，找专业的运营团队）</a:t>
            </a:r>
          </a:p>
          <a:p>
            <a:pPr lvl="1"/>
            <a:r>
              <a:rPr lang="zh-CN" altLang="en-US" dirty="0" smtClean="0"/>
              <a:t>从</a:t>
            </a:r>
            <a:r>
              <a:rPr lang="zh-CN" altLang="en-US" dirty="0"/>
              <a:t>规模到</a:t>
            </a:r>
            <a:r>
              <a:rPr lang="zh-CN" altLang="en-US" dirty="0" smtClean="0"/>
              <a:t>增长</a:t>
            </a:r>
          </a:p>
          <a:p>
            <a:pPr lvl="2"/>
            <a:r>
              <a:rPr lang="zh-CN" altLang="en-US" dirty="0" smtClean="0"/>
              <a:t>数据意识</a:t>
            </a:r>
          </a:p>
          <a:p>
            <a:pPr lvl="3"/>
            <a:r>
              <a:rPr lang="zh-CN" altLang="en-US" dirty="0" smtClean="0"/>
              <a:t>各种指数，如微博指数、微信指数、百度指数</a:t>
            </a:r>
          </a:p>
          <a:p>
            <a:pPr lvl="3"/>
            <a:r>
              <a:rPr lang="zh-CN" altLang="en-US" dirty="0" smtClean="0"/>
              <a:t>各种票务平台的统计数据和实时数据</a:t>
            </a:r>
          </a:p>
          <a:p>
            <a:pPr lvl="3"/>
            <a:r>
              <a:rPr lang="zh-CN" altLang="en-US" dirty="0" smtClean="0"/>
              <a:t>用户画像、人群细分</a:t>
            </a:r>
          </a:p>
        </p:txBody>
      </p:sp>
    </p:spTree>
    <p:extLst>
      <p:ext uri="{BB962C8B-B14F-4D97-AF65-F5344CB8AC3E}">
        <p14:creationId xmlns:p14="http://schemas.microsoft.com/office/powerpoint/2010/main" val="800924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二、</a:t>
            </a:r>
            <a:r>
              <a:rPr kumimoji="1" lang="zh-CN" altLang="en-US" dirty="0">
                <a:solidFill>
                  <a:srgbClr val="FF0000"/>
                </a:solidFill>
              </a:rPr>
              <a:t>增长</a:t>
            </a:r>
            <a:r>
              <a:rPr kumimoji="1" lang="zh-CN" altLang="en-US" dirty="0"/>
              <a:t>（宣发、运营）</a:t>
            </a:r>
            <a:r>
              <a:rPr lang="zh-CN" altLang="en-US" dirty="0"/>
              <a:t>需要提高到</a:t>
            </a:r>
            <a:r>
              <a:rPr lang="zh-CN" altLang="en-US" dirty="0">
                <a:solidFill>
                  <a:srgbClr val="FF0000"/>
                </a:solidFill>
              </a:rPr>
              <a:t>重要</a:t>
            </a:r>
            <a:r>
              <a:rPr lang="zh-CN" altLang="en-US" dirty="0"/>
              <a:t>优先级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30049" y="1385344"/>
            <a:ext cx="7590773" cy="5416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92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1355</TotalTime>
  <Words>872</Words>
  <Application>Microsoft Macintosh PowerPoint</Application>
  <PresentationFormat>宽屏</PresentationFormat>
  <Paragraphs>103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Arial</vt:lpstr>
      <vt:lpstr>DengXian</vt:lpstr>
      <vt:lpstr>DengXian Light</vt:lpstr>
      <vt:lpstr>Office 主题</vt:lpstr>
      <vt:lpstr>《白蛇：缘起》增长分析</vt:lpstr>
      <vt:lpstr>大纲</vt:lpstr>
      <vt:lpstr>一、安全！安全！安全！</vt:lpstr>
      <vt:lpstr>二、增长（宣发、运营）需要提高到重要优先级</vt:lpstr>
      <vt:lpstr>二、增长（宣发、运营）需要提高到重要优先级</vt:lpstr>
      <vt:lpstr>二、增长（宣发、运营）需要提高到重要优先级</vt:lpstr>
      <vt:lpstr>二、增长（宣发、运营）需要提高到重要优先级</vt:lpstr>
      <vt:lpstr>二、增长（宣发、运营）需要提高到重要优先级</vt:lpstr>
      <vt:lpstr>二、增长（宣发、运营）需要提高到重要优先级</vt:lpstr>
      <vt:lpstr>二、增长（宣发、运营）需要提高到重要优先级</vt:lpstr>
      <vt:lpstr>二、增长（宣发、运营）需要提高到重要优先级</vt:lpstr>
      <vt:lpstr>二、增长（宣发、运营）需要提高到重要优先级</vt:lpstr>
      <vt:lpstr>三、白蛇票房破亿后的增长管理</vt:lpstr>
      <vt:lpstr>三、白蛇票房破亿后的增长管理</vt:lpstr>
      <vt:lpstr>三、白蛇票房破亿后的增长管理</vt:lpstr>
      <vt:lpstr>三、白蛇票房破亿后的增长管理</vt:lpstr>
      <vt:lpstr>三、白蛇票房破亿后的增长管理</vt:lpstr>
      <vt:lpstr>四、未来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《白蛇：缘起》的增长</dc:title>
  <dc:creator>Microsoft Office 用户</dc:creator>
  <cp:lastModifiedBy>Microsoft Office 用户</cp:lastModifiedBy>
  <cp:revision>181</cp:revision>
  <dcterms:created xsi:type="dcterms:W3CDTF">2019-01-19T15:06:18Z</dcterms:created>
  <dcterms:modified xsi:type="dcterms:W3CDTF">2019-02-10T04:34:29Z</dcterms:modified>
</cp:coreProperties>
</file>

<file path=docProps/thumbnail.jpeg>
</file>